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Lobster"/>
      <p:regular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Oswald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regular.fntdata"/><Relationship Id="rId25" Type="http://schemas.openxmlformats.org/officeDocument/2006/relationships/font" Target="fonts/Oswald-bold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obster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you ever walked your kitchen, and stared directly into your food cabinet for 5 minutes,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quick google search for recipes of common dishes involving spice-rubs leads to a shocking realization: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R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need to own a large number of spices and seasonings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arenR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need to measure out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4BB5D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10" name="Shape 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16" name="Shape 1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i="0" sz="5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41" name="Shape 14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6" name="Shape 146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47" name="Shape 147"/>
          <p:cNvGrpSpPr/>
          <p:nvPr/>
        </p:nvGrpSpPr>
        <p:grpSpPr>
          <a:xfrm>
            <a:off x="6791641" y="3181575"/>
            <a:ext cx="2352136" cy="2284392"/>
            <a:chOff x="6172209" y="2656118"/>
            <a:chExt cx="2971745" cy="2886157"/>
          </a:xfrm>
        </p:grpSpPr>
        <p:sp>
          <p:nvSpPr>
            <p:cNvPr id="148" name="Shape 14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FF99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24" name="Shape 2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9" name="Shape 29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30" name="Shape 3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5" name="Shape 35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i="0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0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39" name="Shape 3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44" name="Shape 44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45" name="Shape 4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52" name="Shape 5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57" name="Shape 57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58" name="Shape 5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3" name="Shape 6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67" name="Shape 6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2" name="Shape 72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73" name="Shape 7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»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●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○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■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»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●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○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■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810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83" name="Shape 83"/>
          <p:cNvGrpSpPr/>
          <p:nvPr/>
        </p:nvGrpSpPr>
        <p:grpSpPr>
          <a:xfrm>
            <a:off x="5609677" y="2185857"/>
            <a:ext cx="3534593" cy="3432795"/>
            <a:chOff x="6172209" y="2656118"/>
            <a:chExt cx="2971745" cy="2886157"/>
          </a:xfrm>
        </p:grpSpPr>
        <p:sp>
          <p:nvSpPr>
            <p:cNvPr id="84" name="Shape 8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89" name="Shape 89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90" name="Shape 9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6791641" y="3181575"/>
            <a:ext cx="2352136" cy="2284392"/>
            <a:chOff x="6172209" y="2656118"/>
            <a:chExt cx="2971745" cy="2886157"/>
          </a:xfrm>
        </p:grpSpPr>
        <p:sp>
          <p:nvSpPr>
            <p:cNvPr id="97" name="Shape 9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2" name="Shape 102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03" name="Shape 10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600"/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ansparent Shapes">
    <p:bg>
      <p:bgPr>
        <a:solidFill>
          <a:srgbClr val="3796B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14" name="Shape 11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grpSp>
        <p:nvGrpSpPr>
          <p:cNvPr id="119" name="Shape 119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20" name="Shape 12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126"/>
          <p:cNvGrpSpPr/>
          <p:nvPr/>
        </p:nvGrpSpPr>
        <p:grpSpPr>
          <a:xfrm>
            <a:off x="6172209" y="2656118"/>
            <a:ext cx="2971745" cy="2886157"/>
            <a:chOff x="6172209" y="2656118"/>
            <a:chExt cx="2971745" cy="2886157"/>
          </a:xfrm>
        </p:grpSpPr>
        <p:sp>
          <p:nvSpPr>
            <p:cNvPr id="127" name="Shape 12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8289303" y="2656118"/>
              <a:ext cx="854651" cy="1929080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2" name="Shape 132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33" name="Shape 13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38" name="Shape 13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3.jp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3.jp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555450" y="2753850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Spicely</a:t>
            </a:r>
            <a:endParaRPr b="1" i="0" sz="96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“Sugar, Spice and Everything Nice”</a:t>
            </a:r>
            <a:endParaRPr b="1" i="0" sz="2400" u="none" cap="none" strike="noStrike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070950" y="526450"/>
            <a:ext cx="251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 31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2291000" y="589425"/>
            <a:ext cx="53088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5491750" y="357600"/>
            <a:ext cx="2179500" cy="65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Design</a:t>
            </a:r>
            <a:endParaRPr sz="4800"/>
          </a:p>
        </p:txBody>
      </p:sp>
      <p:sp>
        <p:nvSpPr>
          <p:cNvPr id="236" name="Shape 236"/>
          <p:cNvSpPr/>
          <p:nvPr/>
        </p:nvSpPr>
        <p:spPr>
          <a:xfrm>
            <a:off x="1646713" y="1407425"/>
            <a:ext cx="759900" cy="749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1646700" y="2822825"/>
            <a:ext cx="759900" cy="749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762313" y="4094975"/>
            <a:ext cx="528675" cy="528675"/>
          </a:xfrm>
          <a:prstGeom prst="flowChartManualOperation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3783288" y="1627925"/>
            <a:ext cx="859200" cy="528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167800" y="1484675"/>
            <a:ext cx="925200" cy="815100"/>
          </a:xfrm>
          <a:prstGeom prst="diamon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rot="-7926127">
            <a:off x="2906678" y="1698372"/>
            <a:ext cx="222387" cy="143428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 rot="-5400000">
            <a:off x="5293996" y="1408775"/>
            <a:ext cx="222300" cy="966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715900" y="1693950"/>
            <a:ext cx="682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Spice Rack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495550" y="2822825"/>
            <a:ext cx="112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Motor controlled dispenser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715900" y="4117000"/>
            <a:ext cx="771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3769025" y="2266675"/>
            <a:ext cx="966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Arduino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5888600" y="2417550"/>
            <a:ext cx="1603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 (Web App)</a:t>
            </a:r>
            <a:r>
              <a:rPr lang="en"/>
              <a:t> </a:t>
            </a:r>
            <a:endParaRPr/>
          </a:p>
        </p:txBody>
      </p:sp>
      <p:sp>
        <p:nvSpPr>
          <p:cNvPr id="248" name="Shape 248"/>
          <p:cNvSpPr/>
          <p:nvPr/>
        </p:nvSpPr>
        <p:spPr>
          <a:xfrm rot="10800000">
            <a:off x="1927650" y="2203925"/>
            <a:ext cx="198000" cy="571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 rot="10800000">
            <a:off x="1940111" y="3670999"/>
            <a:ext cx="173100" cy="32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0415" y="1660562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55" name="Shape 255"/>
          <p:cNvSpPr txBox="1"/>
          <p:nvPr/>
        </p:nvSpPr>
        <p:spPr>
          <a:xfrm>
            <a:off x="822150" y="699825"/>
            <a:ext cx="521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8691" l="0" r="0" t="8691"/>
          <a:stretch/>
        </p:blipFill>
        <p:spPr>
          <a:xfrm>
            <a:off x="6285829" y="1660561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6507" y="1694807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58" name="Shape 2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0936" y="1626353"/>
            <a:ext cx="1271100" cy="12711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59" name="Shape 2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685" y="1695387"/>
            <a:ext cx="1271100" cy="12711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60" name="Shape 260"/>
          <p:cNvSpPr txBox="1"/>
          <p:nvPr/>
        </p:nvSpPr>
        <p:spPr>
          <a:xfrm>
            <a:off x="4461725" y="-90075"/>
            <a:ext cx="4181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Contributions</a:t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6355725" y="1042125"/>
            <a:ext cx="1062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Jack Li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3286501" y="1042125"/>
            <a:ext cx="1202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John Wu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4670425" y="965850"/>
            <a:ext cx="15942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Jabr Abumaali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556275" y="1076938"/>
            <a:ext cx="1400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Srishti Pal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-46125" y="1076950"/>
            <a:ext cx="177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Krish Kabra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6402275" y="3548975"/>
            <a:ext cx="1271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Arduino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746625" y="3472775"/>
            <a:ext cx="18447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Calibration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Circuit assembly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Dispensing mechanism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3154200" y="3487475"/>
            <a:ext cx="16662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Web app using node.js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Integration between Arduino and node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556275" y="3509825"/>
            <a:ext cx="1594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Arduino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Calibration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Future potential and applications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50675" y="3522300"/>
            <a:ext cx="13674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Hardware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&gt; Team Coordination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0" i="0" lang="en" sz="72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3.</a:t>
            </a:r>
            <a:endParaRPr b="0" i="0" sz="72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Future</a:t>
            </a:r>
            <a:endParaRPr b="1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Shape 276"/>
          <p:cNvSpPr txBox="1"/>
          <p:nvPr>
            <p:ph idx="1" type="subTitle"/>
          </p:nvPr>
        </p:nvSpPr>
        <p:spPr>
          <a:xfrm>
            <a:off x="685800" y="34797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Please give us more than 36 hours… </a:t>
            </a:r>
            <a:endParaRPr b="0" i="0" sz="2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2482550" y="24927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en"/>
              <a:t>Future Potential</a:t>
            </a:r>
            <a:endParaRPr b="1" i="0" sz="30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Shape 282"/>
          <p:cNvSpPr txBox="1"/>
          <p:nvPr>
            <p:ph idx="2" type="body"/>
          </p:nvPr>
        </p:nvSpPr>
        <p:spPr>
          <a:xfrm>
            <a:off x="3382100" y="996975"/>
            <a:ext cx="45030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796BF"/>
                </a:solidFill>
              </a:rPr>
              <a:t>Software</a:t>
            </a:r>
            <a:endParaRPr b="0" i="0" sz="2400" u="none" cap="none" strike="noStrike">
              <a:solidFill>
                <a:srgbClr val="3796B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Larger library of recipes to choose from (websites, cookbooks, etc)</a:t>
            </a:r>
            <a:endParaRPr i="0" sz="1400" u="none" cap="none" strike="noStrike">
              <a:solidFill>
                <a:srgbClr val="607896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400"/>
              <a:buChar char="»"/>
            </a:pPr>
            <a:r>
              <a:rPr lang="en" sz="1400"/>
              <a:t>S</a:t>
            </a:r>
            <a:r>
              <a:rPr lang="en" sz="1400"/>
              <a:t>ave recipes and usage history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Recipe suggestions based on user preferences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Mobile app with support for smartwatches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N</a:t>
            </a:r>
            <a:r>
              <a:rPr lang="en" sz="1400"/>
              <a:t>otify low spice levels, l</a:t>
            </a:r>
            <a:r>
              <a:rPr lang="en" sz="1400"/>
              <a:t>ink with Amazon Marketplace 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Voice Control/Gesture recognition for better accessibility</a:t>
            </a:r>
            <a:endParaRPr sz="1400"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69600" y="1082375"/>
            <a:ext cx="32079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796BF"/>
                </a:solidFill>
              </a:rPr>
              <a:t>Hardware</a:t>
            </a:r>
            <a:endParaRPr b="0" i="0" sz="2400" u="none" cap="none" strike="noStrike">
              <a:solidFill>
                <a:srgbClr val="3796B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 sz="1400"/>
              <a:t>More spices, sauces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 sz="1400"/>
              <a:t>More precise measuring system </a:t>
            </a:r>
            <a:endParaRPr b="0" i="0" sz="14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 sz="1400"/>
              <a:t>Sleeker design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 sz="1400"/>
              <a:t>Mixing/rubbing mechanism  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Grinder mechanism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Spice level measurem</a:t>
            </a:r>
            <a:r>
              <a:rPr lang="en" sz="1400"/>
              <a:t>ent</a:t>
            </a:r>
            <a:endParaRPr b="0" i="0" sz="12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None/>
            </a:pPr>
            <a:r>
              <a:t/>
            </a:r>
            <a:endParaRPr b="0" i="0" sz="18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69600" y="3622725"/>
            <a:ext cx="32079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796B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 of Things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Link up with Google Home, or Alexa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400"/>
              <a:buFont typeface="Roboto Condensed"/>
              <a:buChar char="»"/>
            </a:pPr>
            <a:r>
              <a:rPr lang="en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 food automation</a:t>
            </a:r>
            <a:endParaRPr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1161425" y="1668050"/>
            <a:ext cx="32190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0" name="Shape 290"/>
          <p:cNvSpPr txBox="1"/>
          <p:nvPr>
            <p:ph idx="4294967295" type="ctrTitle"/>
          </p:nvPr>
        </p:nvSpPr>
        <p:spPr>
          <a:xfrm>
            <a:off x="741100" y="2843575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t/>
            </a:r>
            <a:endParaRPr b="0" i="0" sz="72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lang="en" sz="3600">
                <a:solidFill>
                  <a:srgbClr val="FFFFFF"/>
                </a:solidFill>
              </a:rPr>
              <a:t>Thank You! </a:t>
            </a:r>
            <a:endParaRPr sz="3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lang="en">
                <a:solidFill>
                  <a:srgbClr val="FFFFFF"/>
                </a:solidFill>
              </a:rPr>
              <a:t>Questions?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0" i="0" lang="en" sz="72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0.</a:t>
            </a:r>
            <a:endParaRPr b="0" i="0" sz="72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lang="en"/>
              <a:t>The </a:t>
            </a:r>
            <a:r>
              <a:rPr b="1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Team </a:t>
            </a:r>
            <a:endParaRPr b="1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685800" y="34797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"/>
              <a:t>Meet the crew….</a:t>
            </a:r>
            <a:endParaRPr b="0" i="0" sz="2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815" y="1660562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70" name="Shape 170"/>
          <p:cNvSpPr txBox="1"/>
          <p:nvPr/>
        </p:nvSpPr>
        <p:spPr>
          <a:xfrm>
            <a:off x="822150" y="699825"/>
            <a:ext cx="521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8691" l="0" r="0" t="8691"/>
          <a:stretch/>
        </p:blipFill>
        <p:spPr>
          <a:xfrm>
            <a:off x="113629" y="1660561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7907" y="1694807"/>
            <a:ext cx="1202700" cy="12027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836" y="1626353"/>
            <a:ext cx="1271100" cy="12711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2185" y="1660562"/>
            <a:ext cx="1271100" cy="12711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75" name="Shape 175"/>
          <p:cNvSpPr txBox="1"/>
          <p:nvPr/>
        </p:nvSpPr>
        <p:spPr>
          <a:xfrm>
            <a:off x="4461725" y="-90075"/>
            <a:ext cx="4181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TEAM MEMBERS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83525" y="1042125"/>
            <a:ext cx="1062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Jack Li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3057901" y="1042125"/>
            <a:ext cx="1202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John Wu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393825" y="965850"/>
            <a:ext cx="15942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Jabr Abumaali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431175" y="1042113"/>
            <a:ext cx="1400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Srishti Pal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5863375" y="1042125"/>
            <a:ext cx="177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Krish Kabra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07325" y="3418975"/>
            <a:ext cx="1271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baseline="30000" lang="en"/>
              <a:t>nd</a:t>
            </a:r>
            <a:r>
              <a:rPr lang="en"/>
              <a:t> Year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Engineering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1585825" y="3449725"/>
            <a:ext cx="12711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UCLA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2990213" y="3515725"/>
            <a:ext cx="1620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Graduate Student,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Math, UCLA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4636850" y="3495175"/>
            <a:ext cx="14004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baseline="30000" lang="en"/>
              <a:t>st</a:t>
            </a:r>
            <a:r>
              <a:rPr lang="en"/>
              <a:t> Year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and Engineering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</a:t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6222325" y="3415225"/>
            <a:ext cx="1202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baseline="30000" lang="en"/>
              <a:t>rd</a:t>
            </a:r>
            <a:r>
              <a:rPr lang="en"/>
              <a:t> Year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0" i="0" lang="en" sz="72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1.</a:t>
            </a:r>
            <a:endParaRPr b="0" i="0" sz="72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Problem</a:t>
            </a:r>
            <a:endParaRPr b="1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685800" y="34797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is cooking so hard?  </a:t>
            </a:r>
            <a:endParaRPr b="0" i="0" sz="2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031425" y="1614950"/>
            <a:ext cx="3418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b="1" i="0" lang="en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A MESS IN THE KITCHEN</a:t>
            </a:r>
            <a:endParaRPr b="1" i="0" sz="30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031425" y="2295650"/>
            <a:ext cx="36144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</a:pPr>
            <a:r>
              <a:rPr lang="en"/>
              <a:t>Too many ingredients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Need to be measured precisely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Countless recipes to choose from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Need to remember recipes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8975" t="0"/>
          <a:stretch/>
        </p:blipFill>
        <p:spPr>
          <a:xfrm>
            <a:off x="5078101" y="0"/>
            <a:ext cx="40658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50450" y="3080550"/>
            <a:ext cx="25980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 teaspoons coriander.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 teaspoons cumin.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 teaspoons garlic powder.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 teaspoons paprika.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 teaspoons garam masala.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teaspoons ginger, ground.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teaspoons dried mint.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teaspoons chili powder.</a:t>
            </a:r>
            <a:endParaRPr b="0" i="0" sz="1200" u="none" cap="none" strike="noStrike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t/>
            </a:r>
            <a:endParaRPr b="0" i="0" sz="2000" u="none" cap="none" strike="noStrike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9008" l="0" r="0" t="0"/>
          <a:stretch/>
        </p:blipFill>
        <p:spPr>
          <a:xfrm>
            <a:off x="972875" y="1741300"/>
            <a:ext cx="1953127" cy="128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703250" y="1136250"/>
            <a:ext cx="2492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None/>
            </a:pPr>
            <a:r>
              <a:rPr b="0" i="0" lang="en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Chicken Tikka</a:t>
            </a:r>
            <a:r>
              <a:rPr b="0" i="0" lang="en" sz="2400" u="none" cap="none" strike="noStrike">
                <a:solidFill>
                  <a:srgbClr val="3796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3796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3100200" y="2439500"/>
            <a:ext cx="2646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1/4 cup firmly packed brown sugar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1/4 cup sweet paprika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tablespoons black pepper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tablespoons coarse salt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tablespoon hickory-smoked salt or more coarse salt</a:t>
            </a:r>
            <a:endParaRPr b="0" i="0" sz="12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b="9329" l="0" r="0" t="0"/>
          <a:stretch/>
        </p:blipFill>
        <p:spPr>
          <a:xfrm>
            <a:off x="4455271" y="722163"/>
            <a:ext cx="2088668" cy="156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253400" y="125600"/>
            <a:ext cx="2492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None/>
            </a:pPr>
            <a:r>
              <a:rPr b="0" i="0" lang="en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“Basic” BBQ Rub</a:t>
            </a:r>
            <a:r>
              <a:rPr b="0" i="0" lang="en" sz="2400" u="none" cap="none" strike="noStrike">
                <a:solidFill>
                  <a:srgbClr val="3796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3796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5392075" y="2145225"/>
            <a:ext cx="31380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teaspoons garlic powder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teaspoons onion powder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 Condensed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teaspoon celery seeds</a:t>
            </a:r>
            <a:endParaRPr b="0" i="0" sz="1200" u="none" cap="none" strike="noStrike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b="0" i="0" lang="en" sz="1200" u="none" cap="none" strike="noStrike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teaspoon cayenne peppe</a:t>
            </a:r>
            <a:r>
              <a:rPr b="0" i="0" lang="en" sz="12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0" i="0" lang="en" sz="72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2.</a:t>
            </a:r>
            <a:endParaRPr b="0" i="0" sz="7200" u="none" cap="none" strike="noStrike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Solution</a:t>
            </a:r>
            <a:endParaRPr b="1" i="0" sz="36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Shape 215"/>
          <p:cNvSpPr txBox="1"/>
          <p:nvPr>
            <p:ph idx="1" type="subTitle"/>
          </p:nvPr>
        </p:nvSpPr>
        <p:spPr>
          <a:xfrm>
            <a:off x="685800" y="34797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Preparation &amp; C</a:t>
            </a:r>
            <a:r>
              <a:rPr lang="en"/>
              <a:t>ooking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made easier...  </a:t>
            </a:r>
            <a:endParaRPr b="0" i="0" sz="2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3203350" y="0"/>
            <a:ext cx="5940600" cy="25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rPr lang="en" sz="48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ALL YOUR RECIPES, </a:t>
            </a:r>
            <a:endParaRPr sz="4800">
              <a:solidFill>
                <a:srgbClr val="3796B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ONLY THE PRESS OF A BUTTON AWAY</a:t>
            </a:r>
            <a:endParaRPr b="0" i="0" sz="4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04775"/>
            <a:ext cx="4549875" cy="25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705075" y="1552074"/>
            <a:ext cx="4258555" cy="3315334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81D1EC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883284" y="1728138"/>
            <a:ext cx="39024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" name="Shape 228"/>
          <p:cNvSpPr txBox="1"/>
          <p:nvPr>
            <p:ph idx="4294967295" type="body"/>
          </p:nvPr>
        </p:nvSpPr>
        <p:spPr>
          <a:xfrm>
            <a:off x="5133000" y="-170475"/>
            <a:ext cx="30684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rPr b="0" i="0" lang="en" sz="48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rPr>
              <a:t>DESKTOP</a:t>
            </a:r>
            <a:r>
              <a:rPr b="0" i="0" lang="en" sz="4800" u="none" cap="none" strike="noStrik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Web App</a:t>
            </a:r>
            <a:endParaRPr b="0" i="0" sz="4800" u="none" cap="none" strike="noStrik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51" y="1728150"/>
            <a:ext cx="3902396" cy="220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